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051"/>
        <p:guide pos="38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42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2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.wmf"/><Relationship Id="rId8" Type="http://schemas.openxmlformats.org/officeDocument/2006/relationships/image" Target="../media/image58.wmf"/><Relationship Id="rId7" Type="http://schemas.openxmlformats.org/officeDocument/2006/relationships/image" Target="../media/image57.wmf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4.wmf"/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6" Type="http://schemas.openxmlformats.org/officeDocument/2006/relationships/image" Target="../media/image73.wmf"/><Relationship Id="rId5" Type="http://schemas.openxmlformats.org/officeDocument/2006/relationships/image" Target="../media/image67.wmf"/><Relationship Id="rId4" Type="http://schemas.openxmlformats.org/officeDocument/2006/relationships/image" Target="../media/image72.wmf"/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7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25.bin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1.w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9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8.wmf"/><Relationship Id="rId19" Type="http://schemas.openxmlformats.org/officeDocument/2006/relationships/vmlDrawing" Target="../drawings/vmlDrawing9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73.xml"/><Relationship Id="rId16" Type="http://schemas.openxmlformats.org/officeDocument/2006/relationships/image" Target="../media/image35.wmf"/><Relationship Id="rId15" Type="http://schemas.openxmlformats.org/officeDocument/2006/relationships/oleObject" Target="../embeddings/oleObject33.bin"/><Relationship Id="rId14" Type="http://schemas.openxmlformats.org/officeDocument/2006/relationships/image" Target="../media/image34.w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2.wmf"/><Relationship Id="rId1" Type="http://schemas.openxmlformats.org/officeDocument/2006/relationships/oleObject" Target="../embeddings/oleObject26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35.bin"/><Relationship Id="rId20" Type="http://schemas.openxmlformats.org/officeDocument/2006/relationships/vmlDrawing" Target="../drawings/vmlDrawing10.vml"/><Relationship Id="rId2" Type="http://schemas.openxmlformats.org/officeDocument/2006/relationships/image" Target="../media/image36.wmf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74.xml"/><Relationship Id="rId17" Type="http://schemas.openxmlformats.org/officeDocument/2006/relationships/oleObject" Target="../embeddings/oleObject43.bin"/><Relationship Id="rId16" Type="http://schemas.openxmlformats.org/officeDocument/2006/relationships/oleObject" Target="../embeddings/oleObject42.bin"/><Relationship Id="rId15" Type="http://schemas.openxmlformats.org/officeDocument/2006/relationships/image" Target="../media/image42.wmf"/><Relationship Id="rId14" Type="http://schemas.openxmlformats.org/officeDocument/2006/relationships/oleObject" Target="../embeddings/oleObject41.bin"/><Relationship Id="rId13" Type="http://schemas.openxmlformats.org/officeDocument/2006/relationships/image" Target="../media/image41.wmf"/><Relationship Id="rId12" Type="http://schemas.openxmlformats.org/officeDocument/2006/relationships/oleObject" Target="../embeddings/oleObject40.bin"/><Relationship Id="rId11" Type="http://schemas.openxmlformats.org/officeDocument/2006/relationships/image" Target="../media/image40.wmf"/><Relationship Id="rId10" Type="http://schemas.openxmlformats.org/officeDocument/2006/relationships/oleObject" Target="../embeddings/oleObject39.bin"/><Relationship Id="rId1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.bin"/><Relationship Id="rId8" Type="http://schemas.openxmlformats.org/officeDocument/2006/relationships/image" Target="../media/image46.wmf"/><Relationship Id="rId7" Type="http://schemas.openxmlformats.org/officeDocument/2006/relationships/oleObject" Target="../embeddings/oleObject47.bin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43.wmf"/><Relationship Id="rId13" Type="http://schemas.openxmlformats.org/officeDocument/2006/relationships/vmlDrawing" Target="../drawings/vmlDrawing11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5.xml"/><Relationship Id="rId10" Type="http://schemas.openxmlformats.org/officeDocument/2006/relationships/image" Target="../media/image47.wmf"/><Relationship Id="rId1" Type="http://schemas.openxmlformats.org/officeDocument/2006/relationships/oleObject" Target="../embeddings/oleObject44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.bin"/><Relationship Id="rId8" Type="http://schemas.openxmlformats.org/officeDocument/2006/relationships/image" Target="../media/image51.wmf"/><Relationship Id="rId7" Type="http://schemas.openxmlformats.org/officeDocument/2006/relationships/oleObject" Target="../embeddings/oleObject52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50.bin"/><Relationship Id="rId2" Type="http://schemas.openxmlformats.org/officeDocument/2006/relationships/image" Target="../media/image48.wmf"/><Relationship Id="rId15" Type="http://schemas.openxmlformats.org/officeDocument/2006/relationships/vmlDrawing" Target="../drawings/vmlDrawing12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6.xml"/><Relationship Id="rId12" Type="http://schemas.openxmlformats.org/officeDocument/2006/relationships/image" Target="../media/image53.wmf"/><Relationship Id="rId11" Type="http://schemas.openxmlformats.org/officeDocument/2006/relationships/oleObject" Target="../embeddings/oleObject54.bin"/><Relationship Id="rId10" Type="http://schemas.openxmlformats.org/officeDocument/2006/relationships/image" Target="../media/image52.wmf"/><Relationship Id="rId1" Type="http://schemas.openxmlformats.org/officeDocument/2006/relationships/oleObject" Target="../embeddings/oleObject49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.bin"/><Relationship Id="rId8" Type="http://schemas.openxmlformats.org/officeDocument/2006/relationships/image" Target="../media/image51.wmf"/><Relationship Id="rId7" Type="http://schemas.openxmlformats.org/officeDocument/2006/relationships/oleObject" Target="../embeddings/oleObject58.bin"/><Relationship Id="rId6" Type="http://schemas.openxmlformats.org/officeDocument/2006/relationships/image" Target="../media/image50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49.wmf"/><Relationship Id="rId3" Type="http://schemas.openxmlformats.org/officeDocument/2006/relationships/oleObject" Target="../embeddings/oleObject56.bin"/><Relationship Id="rId22" Type="http://schemas.openxmlformats.org/officeDocument/2006/relationships/vmlDrawing" Target="../drawings/vmlDrawing13.v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77.xml"/><Relationship Id="rId2" Type="http://schemas.openxmlformats.org/officeDocument/2006/relationships/image" Target="../media/image54.wmf"/><Relationship Id="rId19" Type="http://schemas.openxmlformats.org/officeDocument/2006/relationships/image" Target="../media/image52.wmf"/><Relationship Id="rId18" Type="http://schemas.openxmlformats.org/officeDocument/2006/relationships/oleObject" Target="../embeddings/oleObject64.bin"/><Relationship Id="rId17" Type="http://schemas.openxmlformats.org/officeDocument/2006/relationships/image" Target="../media/image58.wmf"/><Relationship Id="rId16" Type="http://schemas.openxmlformats.org/officeDocument/2006/relationships/oleObject" Target="../embeddings/oleObject63.bin"/><Relationship Id="rId15" Type="http://schemas.openxmlformats.org/officeDocument/2006/relationships/image" Target="../media/image57.wmf"/><Relationship Id="rId14" Type="http://schemas.openxmlformats.org/officeDocument/2006/relationships/oleObject" Target="../embeddings/oleObject62.bin"/><Relationship Id="rId13" Type="http://schemas.openxmlformats.org/officeDocument/2006/relationships/image" Target="../media/image56.wmf"/><Relationship Id="rId12" Type="http://schemas.openxmlformats.org/officeDocument/2006/relationships/oleObject" Target="../embeddings/oleObject61.bin"/><Relationship Id="rId11" Type="http://schemas.openxmlformats.org/officeDocument/2006/relationships/oleObject" Target="../embeddings/oleObject60.bin"/><Relationship Id="rId10" Type="http://schemas.openxmlformats.org/officeDocument/2006/relationships/image" Target="../media/image55.wmf"/><Relationship Id="rId1" Type="http://schemas.openxmlformats.org/officeDocument/2006/relationships/oleObject" Target="../embeddings/oleObject55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44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0.wmf"/><Relationship Id="rId3" Type="http://schemas.openxmlformats.org/officeDocument/2006/relationships/oleObject" Target="../embeddings/oleObject66.bin"/><Relationship Id="rId2" Type="http://schemas.openxmlformats.org/officeDocument/2006/relationships/image" Target="../media/image59.wmf"/><Relationship Id="rId11" Type="http://schemas.openxmlformats.org/officeDocument/2006/relationships/vmlDrawing" Target="../drawings/vmlDrawing14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65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62.wmf"/><Relationship Id="rId17" Type="http://schemas.openxmlformats.org/officeDocument/2006/relationships/vmlDrawing" Target="../drawings/vmlDrawing15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79.xml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75.bin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69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0.bin"/><Relationship Id="rId8" Type="http://schemas.openxmlformats.org/officeDocument/2006/relationships/image" Target="../media/image72.wmf"/><Relationship Id="rId7" Type="http://schemas.openxmlformats.org/officeDocument/2006/relationships/oleObject" Target="../embeddings/oleObject79.bin"/><Relationship Id="rId6" Type="http://schemas.openxmlformats.org/officeDocument/2006/relationships/image" Target="../media/image71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70.wmf"/><Relationship Id="rId3" Type="http://schemas.openxmlformats.org/officeDocument/2006/relationships/oleObject" Target="../embeddings/oleObject77.bin"/><Relationship Id="rId2" Type="http://schemas.openxmlformats.org/officeDocument/2006/relationships/image" Target="../media/image69.wmf"/><Relationship Id="rId15" Type="http://schemas.openxmlformats.org/officeDocument/2006/relationships/vmlDrawing" Target="../drawings/vmlDrawing16.v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0.xml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81.bin"/><Relationship Id="rId10" Type="http://schemas.openxmlformats.org/officeDocument/2006/relationships/image" Target="../media/image67.wmf"/><Relationship Id="rId1" Type="http://schemas.openxmlformats.org/officeDocument/2006/relationships/oleObject" Target="../embeddings/oleObject76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77.w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76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74.wmf"/><Relationship Id="rId11" Type="http://schemas.openxmlformats.org/officeDocument/2006/relationships/vmlDrawing" Target="../drawings/vmlDrawing17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8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8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78.wmf"/><Relationship Id="rId1" Type="http://schemas.openxmlformats.org/officeDocument/2006/relationships/oleObject" Target="../embeddings/oleObject86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80.wmf"/><Relationship Id="rId3" Type="http://schemas.openxmlformats.org/officeDocument/2006/relationships/oleObject" Target="../embeddings/oleObject88.bin"/><Relationship Id="rId2" Type="http://schemas.openxmlformats.org/officeDocument/2006/relationships/image" Target="../media/image79.wmf"/><Relationship Id="rId13" Type="http://schemas.openxmlformats.org/officeDocument/2006/relationships/vmlDrawing" Target="../drawings/vmlDrawing19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3.xml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87.bin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3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7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10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wmf"/><Relationship Id="rId17" Type="http://schemas.openxmlformats.org/officeDocument/2006/relationships/vmlDrawing" Target="../drawings/vmlDrawing4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8.xml"/><Relationship Id="rId14" Type="http://schemas.openxmlformats.org/officeDocument/2006/relationships/image" Target="../media/image13.wmf"/><Relationship Id="rId13" Type="http://schemas.openxmlformats.org/officeDocument/2006/relationships/oleObject" Target="../embeddings/oleObject12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17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4.wmf"/><Relationship Id="rId16" Type="http://schemas.openxmlformats.org/officeDocument/2006/relationships/vmlDrawing" Target="../drawings/vmlDrawing5.v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69.xml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19.bin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18.wmf"/><Relationship Id="rId1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oleObject" Target="../embeddings/oleObject23.bin"/><Relationship Id="rId7" Type="http://schemas.openxmlformats.org/officeDocument/2006/relationships/image" Target="../media/image23.wmf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21.jpeg"/><Relationship Id="rId2" Type="http://schemas.openxmlformats.org/officeDocument/2006/relationships/image" Target="../media/image20.wmf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储油罐的变位识别与罐容表标定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实际油罐的理论容量计算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7270" y="1114425"/>
            <a:ext cx="7172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纵向位变角度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α，横向位变角度β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IMG_20190801_141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1482725"/>
            <a:ext cx="3533140" cy="2649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8310" y="4264660"/>
            <a:ext cx="2445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纵向倾角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α侧面图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46445" y="934085"/>
            <a:ext cx="1712595" cy="16833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46445" y="1775460"/>
            <a:ext cx="1712595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" idx="0"/>
            <a:endCxn id="7" idx="4"/>
          </p:cNvCxnSpPr>
          <p:nvPr/>
        </p:nvCxnSpPr>
        <p:spPr>
          <a:xfrm>
            <a:off x="6693535" y="934085"/>
            <a:ext cx="0" cy="168338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983605" y="1325880"/>
            <a:ext cx="1438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7" idx="5"/>
          </p:cNvCxnSpPr>
          <p:nvPr/>
        </p:nvCxnSpPr>
        <p:spPr>
          <a:xfrm>
            <a:off x="6247765" y="1325880"/>
            <a:ext cx="1050925" cy="104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247765" y="1315720"/>
            <a:ext cx="9525" cy="130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182360" y="1359535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4190" y="1883410"/>
            <a:ext cx="29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169660" y="1873885"/>
            <a:ext cx="381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h'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903470" y="2925445"/>
            <a:ext cx="3605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探针位置垂直于</a:t>
            </a:r>
            <a:r>
              <a:rPr lang="en-US" altLang="zh-CN"/>
              <a:t>y</a:t>
            </a:r>
            <a:r>
              <a:rPr lang="zh-CN" altLang="en-US"/>
              <a:t>轴的截面图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en-US" altLang="zh-CN"/>
              <a:t>h'</a:t>
            </a:r>
            <a:r>
              <a:rPr lang="zh-CN" altLang="en-US"/>
              <a:t>相当于第一问中的</a:t>
            </a:r>
            <a:r>
              <a:rPr lang="en-US" altLang="zh-CN"/>
              <a:t>h</a:t>
            </a:r>
            <a:endParaRPr lang="en-US" altLang="zh-CN"/>
          </a:p>
        </p:txBody>
      </p:sp>
      <p:cxnSp>
        <p:nvCxnSpPr>
          <p:cNvPr id="18" name="直接连接符 17"/>
          <p:cNvCxnSpPr>
            <a:stCxn id="7" idx="4"/>
          </p:cNvCxnSpPr>
          <p:nvPr/>
        </p:nvCxnSpPr>
        <p:spPr>
          <a:xfrm flipH="1">
            <a:off x="5847080" y="2617470"/>
            <a:ext cx="84645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85215" y="4871720"/>
            <a:ext cx="3884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半径为</a:t>
            </a:r>
            <a:r>
              <a:rPr lang="en-US" altLang="zh-CN"/>
              <a:t>r</a:t>
            </a:r>
            <a:r>
              <a:rPr lang="zh-CN" altLang="en-US"/>
              <a:t>高为</a:t>
            </a:r>
            <a:r>
              <a:rPr lang="en-US" altLang="zh-CN"/>
              <a:t>h</a:t>
            </a:r>
            <a:r>
              <a:rPr lang="zh-CN" altLang="en-US"/>
              <a:t>的圆截面面积</a:t>
            </a: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052435" y="4754245"/>
            <a:ext cx="1418590" cy="13601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8052435" y="5434330"/>
            <a:ext cx="141859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20" idx="0"/>
            <a:endCxn id="20" idx="4"/>
          </p:cNvCxnSpPr>
          <p:nvPr/>
        </p:nvCxnSpPr>
        <p:spPr>
          <a:xfrm>
            <a:off x="8761730" y="4754245"/>
            <a:ext cx="0" cy="136017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20" idx="1"/>
            <a:endCxn id="20" idx="7"/>
          </p:cNvCxnSpPr>
          <p:nvPr/>
        </p:nvCxnSpPr>
        <p:spPr>
          <a:xfrm>
            <a:off x="8260080" y="4953635"/>
            <a:ext cx="100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698230" y="5106670"/>
            <a:ext cx="166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189595" y="5390515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3500" y="5394325"/>
          <a:ext cx="5821680" cy="601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705100" imgH="279400" progId="Equation.KSEE3">
                  <p:embed/>
                </p:oleObj>
              </mc:Choice>
              <mc:Fallback>
                <p:oleObj name="" r:id="rId2" imgW="27051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0" y="5394325"/>
                        <a:ext cx="5821680" cy="601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052435" y="1114425"/>
            <a:ext cx="35731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r=1.5m</a:t>
            </a:r>
            <a:endParaRPr lang="en-US" altLang="zh-CN"/>
          </a:p>
          <a:p>
            <a:r>
              <a:rPr lang="en-US" altLang="zh-CN"/>
              <a:t>L=8m</a:t>
            </a:r>
            <a:endParaRPr lang="en-US" altLang="zh-CN"/>
          </a:p>
          <a:p>
            <a:r>
              <a:rPr lang="en-US" altLang="zh-CN"/>
              <a:t>h</a:t>
            </a:r>
            <a:r>
              <a:rPr lang="zh-CN" altLang="en-US"/>
              <a:t>：油面标高</a:t>
            </a:r>
            <a:endParaRPr lang="zh-CN" altLang="en-US"/>
          </a:p>
          <a:p>
            <a:r>
              <a:rPr lang="en-US" altLang="zh-CN"/>
              <a:t>R=13/8: </a:t>
            </a:r>
            <a:r>
              <a:rPr lang="zh-CN" altLang="en-US"/>
              <a:t>球冠半径</a:t>
            </a:r>
            <a:endParaRPr lang="zh-CN" altLang="en-US"/>
          </a:p>
          <a:p>
            <a:r>
              <a:rPr lang="zh-CN" altLang="en-US"/>
              <a:t>x(h):标高为h时的 油面的长度</a:t>
            </a:r>
            <a:endParaRPr lang="zh-CN" altLang="en-US"/>
          </a:p>
          <a:p>
            <a:r>
              <a:rPr lang="zh-CN" altLang="en-US"/>
              <a:t>h(l): 油面长度在l时的油截面高度</a:t>
            </a:r>
            <a:endParaRPr lang="zh-CN" altLang="en-US"/>
          </a:p>
          <a:p>
            <a:r>
              <a:rPr lang="zh-CN" altLang="en-US"/>
              <a:t>h1, h2 油面的特殊标高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柱体部分体积的计算（类似于第一题</a:t>
            </a:r>
            <a:r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29030" y="1174115"/>
            <a:ext cx="5667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h</a:t>
            </a:r>
            <a:r>
              <a:rPr lang="zh-CN" altLang="en-US"/>
              <a:t>和</a:t>
            </a:r>
            <a:r>
              <a:rPr lang="en-US" altLang="zh-CN"/>
              <a:t>h'</a:t>
            </a:r>
            <a:r>
              <a:rPr lang="zh-CN" altLang="en-US"/>
              <a:t>的关系</a:t>
            </a: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1095" y="1657033"/>
          <a:ext cx="444881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005965" imgH="215900" progId="Equation.KSEE3">
                  <p:embed/>
                </p:oleObj>
              </mc:Choice>
              <mc:Fallback>
                <p:oleObj name="" r:id="rId1" imgW="2005965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11095" y="1657033"/>
                        <a:ext cx="444881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16330" y="2322830"/>
            <a:ext cx="4479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特殊的</a:t>
            </a:r>
            <a:r>
              <a:rPr lang="en-US" altLang="zh-CN"/>
              <a:t>h</a:t>
            </a:r>
            <a:r>
              <a:rPr lang="zh-CN" altLang="en-US"/>
              <a:t>值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8580" y="2795270"/>
          <a:ext cx="8924925" cy="497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3873500" imgH="215900" progId="Equation.KSEE3">
                  <p:embed/>
                </p:oleObj>
              </mc:Choice>
              <mc:Fallback>
                <p:oleObj name="" r:id="rId3" imgW="3873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8580" y="2795270"/>
                        <a:ext cx="8924925" cy="497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8580" y="3480435"/>
          <a:ext cx="9054465" cy="4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4063365" imgH="215900" progId="Equation.KSEE3">
                  <p:embed/>
                </p:oleObj>
              </mc:Choice>
              <mc:Fallback>
                <p:oleObj name="" r:id="rId5" imgW="4063365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8580" y="3480435"/>
                        <a:ext cx="9054465" cy="480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1585" y="2322830"/>
          <a:ext cx="166814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7" imgW="977900" imgH="215900" progId="Equation.KSEE3">
                  <p:embed/>
                </p:oleObj>
              </mc:Choice>
              <mc:Fallback>
                <p:oleObj name="" r:id="rId7" imgW="977900" imgH="2159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21585" y="2322830"/>
                        <a:ext cx="166814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16330" y="4066540"/>
            <a:ext cx="4255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                  (</a:t>
            </a:r>
            <a:r>
              <a:rPr lang="zh-CN" altLang="en-US"/>
              <a:t>无右球冠）</a:t>
            </a:r>
            <a:r>
              <a:rPr lang="en-US" altLang="zh-CN"/>
              <a:t> </a:t>
            </a:r>
            <a:endParaRPr lang="en-US" altLang="zh-CN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23670" y="4066540"/>
          <a:ext cx="101790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9" imgW="596900" imgH="215900" progId="Equation.KSEE3">
                  <p:embed/>
                </p:oleObj>
              </mc:Choice>
              <mc:Fallback>
                <p:oleObj name="" r:id="rId9" imgW="5969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23670" y="4066540"/>
                        <a:ext cx="101790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1585" y="4537075"/>
          <a:ext cx="4340225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11" imgW="2273300" imgH="203200" progId="Equation.KSEE3">
                  <p:embed/>
                </p:oleObj>
              </mc:Choice>
              <mc:Fallback>
                <p:oleObj name="" r:id="rId11" imgW="2273300" imgH="2032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21585" y="4537075"/>
                        <a:ext cx="4340225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1585" y="4925060"/>
          <a:ext cx="5489575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13" imgW="3035300" imgH="215900" progId="Equation.KSEE3">
                  <p:embed/>
                </p:oleObj>
              </mc:Choice>
              <mc:Fallback>
                <p:oleObj name="" r:id="rId13" imgW="30353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21585" y="4925060"/>
                        <a:ext cx="5489575" cy="39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17763" y="5369560"/>
          <a:ext cx="225488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5" imgW="1155700" imgH="482600" progId="Equation.KSEE3">
                  <p:embed/>
                </p:oleObj>
              </mc:Choice>
              <mc:Fallback>
                <p:oleObj name="" r:id="rId15" imgW="11557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17763" y="5369560"/>
                        <a:ext cx="225488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72820" y="473075"/>
            <a:ext cx="4275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endParaRPr lang="en-US" altLang="zh-CN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88415" y="473075"/>
          <a:ext cx="1031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1" imgW="660400" imgH="215900" progId="Equation.KSEE3">
                  <p:embed/>
                </p:oleObj>
              </mc:Choice>
              <mc:Fallback>
                <p:oleObj name="" r:id="rId1" imgW="6604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8415" y="473075"/>
                        <a:ext cx="10318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240" y="889635"/>
          <a:ext cx="1066800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3" imgW="558800" imgH="203200" progId="Equation.KSEE3">
                  <p:embed/>
                </p:oleObj>
              </mc:Choice>
              <mc:Fallback>
                <p:oleObj name="" r:id="rId3" imgW="558800" imgH="203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240" y="889635"/>
                        <a:ext cx="1066800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6734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6734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240" y="1341755"/>
          <a:ext cx="5284470" cy="39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r:id="rId7" imgW="2895600" imgH="215900" progId="Equation.KSEE3">
                  <p:embed/>
                </p:oleObj>
              </mc:Choice>
              <mc:Fallback>
                <p:oleObj name="" r:id="rId7" imgW="2895600" imgH="215900" progId="Equation.KSEE3">
                  <p:embed/>
                  <p:pic>
                    <p:nvPicPr>
                      <p:cNvPr id="0" name="图片 10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4240" y="1341755"/>
                        <a:ext cx="5284470" cy="39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6734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9" imgW="914400" imgH="215900" progId="Equation.KSEE3">
                  <p:embed/>
                </p:oleObj>
              </mc:Choice>
              <mc:Fallback>
                <p:oleObj name="" r:id="rId9" imgW="9144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6734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3923" y="1795780"/>
          <a:ext cx="215582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" r:id="rId10" imgW="1104900" imgH="482600" progId="Equation.KSEE3">
                  <p:embed/>
                </p:oleObj>
              </mc:Choice>
              <mc:Fallback>
                <p:oleObj name="" r:id="rId10" imgW="11049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73923" y="1795780"/>
                        <a:ext cx="215582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73455" y="3016250"/>
            <a:ext cx="2842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</a:t>
            </a:r>
            <a:endParaRPr lang="en-US" altLang="zh-CN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16355" y="3011170"/>
          <a:ext cx="1229360" cy="373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2" imgW="711200" imgH="215900" progId="Equation.KSEE3">
                  <p:embed/>
                </p:oleObj>
              </mc:Choice>
              <mc:Fallback>
                <p:oleObj name="" r:id="rId12" imgW="711200" imgH="2159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316355" y="3011170"/>
                        <a:ext cx="1229360" cy="373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2490" y="3874770"/>
          <a:ext cx="854900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4" imgW="4483100" imgH="457200" progId="Equation.KSEE3">
                  <p:embed/>
                </p:oleObj>
              </mc:Choice>
              <mc:Fallback>
                <p:oleObj name="" r:id="rId14" imgW="44831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42490" y="3874770"/>
                        <a:ext cx="8549005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74875" y="3501390"/>
          <a:ext cx="1212215" cy="38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6" imgW="558800" imgH="203200" progId="Equation.KSEE3">
                  <p:embed/>
                </p:oleObj>
              </mc:Choice>
              <mc:Fallback>
                <p:oleObj name="" r:id="rId16" imgW="558800" imgH="203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875" y="3501390"/>
                        <a:ext cx="1212215" cy="38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142173" y="4925695"/>
          <a:ext cx="2155825" cy="941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7" imgW="1104900" imgH="482600" progId="Equation.KSEE3">
                  <p:embed/>
                </p:oleObj>
              </mc:Choice>
              <mc:Fallback>
                <p:oleObj name="" r:id="rId17" imgW="1104900" imgH="482600" progId="Equation.KSEE3">
                  <p:embed/>
                  <p:pic>
                    <p:nvPicPr>
                      <p:cNvPr id="0" name="图片 103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42173" y="4925695"/>
                        <a:ext cx="2155825" cy="941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弦形 20"/>
          <p:cNvSpPr/>
          <p:nvPr/>
        </p:nvSpPr>
        <p:spPr>
          <a:xfrm flipH="1">
            <a:off x="6413500" y="1177290"/>
            <a:ext cx="1778635" cy="1446530"/>
          </a:xfrm>
          <a:prstGeom prst="chord">
            <a:avLst>
              <a:gd name="adj1" fmla="val 17010829"/>
              <a:gd name="adj2" fmla="val 46352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左球冠部分的体积计算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118350" y="1195070"/>
            <a:ext cx="2921000" cy="1402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127875" y="542290"/>
            <a:ext cx="0" cy="2415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弦形 19"/>
          <p:cNvSpPr/>
          <p:nvPr/>
        </p:nvSpPr>
        <p:spPr>
          <a:xfrm flipH="1">
            <a:off x="8884285" y="1163320"/>
            <a:ext cx="1778635" cy="1482090"/>
          </a:xfrm>
          <a:prstGeom prst="chord">
            <a:avLst>
              <a:gd name="adj1" fmla="val 6643570"/>
              <a:gd name="adj2" fmla="val 1494062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144260" y="2588895"/>
            <a:ext cx="510032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662545" y="1186815"/>
            <a:ext cx="0" cy="141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" idx="2"/>
          </p:cNvCxnSpPr>
          <p:nvPr/>
        </p:nvCxnSpPr>
        <p:spPr>
          <a:xfrm>
            <a:off x="6442710" y="2027555"/>
            <a:ext cx="2145030" cy="569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793230" y="1299845"/>
            <a:ext cx="3723640" cy="1002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124065" y="1196340"/>
            <a:ext cx="3506470" cy="935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53020" y="1177290"/>
            <a:ext cx="299593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1197590" y="247840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878320" y="354965"/>
            <a:ext cx="358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</a:t>
            </a:r>
            <a:endParaRPr lang="en-US" altLang="zh-CN"/>
          </a:p>
        </p:txBody>
      </p:sp>
      <p:cxnSp>
        <p:nvCxnSpPr>
          <p:cNvPr id="29" name="直接连接符 28"/>
          <p:cNvCxnSpPr/>
          <p:nvPr/>
        </p:nvCxnSpPr>
        <p:spPr>
          <a:xfrm>
            <a:off x="6386195" y="1876425"/>
            <a:ext cx="2551430" cy="699770"/>
          </a:xfrm>
          <a:prstGeom prst="line">
            <a:avLst/>
          </a:prstGeom>
          <a:ln w="127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8087995" y="1196340"/>
            <a:ext cx="2570480" cy="699135"/>
          </a:xfrm>
          <a:prstGeom prst="line">
            <a:avLst/>
          </a:prstGeom>
          <a:ln w="12700" cmpd="sng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91235" y="1127125"/>
            <a:ext cx="211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左球冠方程</a:t>
            </a:r>
            <a:endParaRPr lang="zh-CN" altLang="en-US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8125" y="1570990"/>
          <a:ext cx="3061335" cy="43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25600" imgH="228600" progId="Equation.KSEE3">
                  <p:embed/>
                </p:oleObj>
              </mc:Choice>
              <mc:Fallback>
                <p:oleObj name="" r:id="rId1" imgW="1625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8125" y="1570990"/>
                        <a:ext cx="3061335" cy="43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7578725" y="1892300"/>
            <a:ext cx="46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h'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990600" y="2223135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直线方程</a:t>
            </a:r>
            <a:endParaRPr lang="zh-CN" altLang="en-US"/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8125" y="2645410"/>
          <a:ext cx="2926715" cy="410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447800" imgH="203200" progId="Equation.KSEE3">
                  <p:embed/>
                </p:oleObj>
              </mc:Choice>
              <mc:Fallback>
                <p:oleObj name="" r:id="rId3" imgW="14478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25" y="2645410"/>
                        <a:ext cx="2926715" cy="410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990600" y="3281680"/>
            <a:ext cx="2486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特殊的</a:t>
            </a:r>
            <a:r>
              <a:rPr lang="en-US" altLang="zh-CN"/>
              <a:t>h (h')</a:t>
            </a:r>
            <a:r>
              <a:rPr lang="zh-CN" altLang="en-US"/>
              <a:t>的值</a:t>
            </a:r>
            <a:endParaRPr lang="zh-CN" altLang="en-US"/>
          </a:p>
        </p:txBody>
      </p:sp>
      <p:graphicFrame>
        <p:nvGraphicFramePr>
          <p:cNvPr id="37" name="对象 3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9555" y="3778250"/>
          <a:ext cx="6134735" cy="44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3162300" imgH="228600" progId="Equation.KSEE3">
                  <p:embed/>
                </p:oleObj>
              </mc:Choice>
              <mc:Fallback>
                <p:oleObj name="" r:id="rId5" imgW="31623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19555" y="3778250"/>
                        <a:ext cx="6134735" cy="44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06855" y="4317365"/>
          <a:ext cx="6174740" cy="42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7" imgW="3187700" imgH="215900" progId="Equation.KSEE3">
                  <p:embed/>
                </p:oleObj>
              </mc:Choice>
              <mc:Fallback>
                <p:oleObj name="" r:id="rId7" imgW="31877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6855" y="4317365"/>
                        <a:ext cx="6174740" cy="421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直接连接符 38"/>
          <p:cNvCxnSpPr/>
          <p:nvPr/>
        </p:nvCxnSpPr>
        <p:spPr>
          <a:xfrm>
            <a:off x="6388100" y="1864360"/>
            <a:ext cx="4281170" cy="5651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91235" y="5507990"/>
            <a:ext cx="5986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α及β充分小时，总有 </a:t>
            </a:r>
            <a:endParaRPr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对象 4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68383" y="5507990"/>
          <a:ext cx="2033905" cy="44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9" imgW="990600" imgH="228600" progId="Equation.KSEE3">
                  <p:embed/>
                </p:oleObj>
              </mc:Choice>
              <mc:Fallback>
                <p:oleObj name="" r:id="rId9" imgW="9906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68383" y="5507990"/>
                        <a:ext cx="2033905" cy="44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直接连接符 41"/>
          <p:cNvCxnSpPr/>
          <p:nvPr/>
        </p:nvCxnSpPr>
        <p:spPr>
          <a:xfrm>
            <a:off x="6614795" y="1429385"/>
            <a:ext cx="0" cy="9169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72820" y="465455"/>
            <a:ext cx="414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                </a:t>
            </a:r>
            <a:r>
              <a:rPr lang="zh-CN" altLang="en-US"/>
              <a:t>球冠与直线左交点</a:t>
            </a:r>
            <a:r>
              <a:rPr lang="en-US" altLang="zh-CN"/>
              <a:t>x</a:t>
            </a:r>
            <a:r>
              <a:rPr lang="zh-CN" altLang="en-US"/>
              <a:t>坐标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7310" y="466090"/>
          <a:ext cx="98044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09600" imgH="228600" progId="Equation.KSEE3">
                  <p:embed/>
                </p:oleObj>
              </mc:Choice>
              <mc:Fallback>
                <p:oleObj name="" r:id="rId1" imgW="6096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7310" y="466090"/>
                        <a:ext cx="98044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84020" y="1142365"/>
          <a:ext cx="9337675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4152900" imgH="316865" progId="Equation.KSEE3">
                  <p:embed/>
                </p:oleObj>
              </mc:Choice>
              <mc:Fallback>
                <p:oleObj name="" r:id="rId3" imgW="41529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42365"/>
                        <a:ext cx="9337675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56055" y="216344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10665" y="287972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10030" y="383921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56585" y="2764790"/>
          <a:ext cx="20701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1130300" imgH="279400" progId="Equation.KSEE3">
                  <p:embed/>
                </p:oleObj>
              </mc:Choice>
              <mc:Fallback>
                <p:oleObj name="" r:id="rId5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6585" y="2764790"/>
                        <a:ext cx="20701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54095" y="208026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7" imgW="800100" imgH="215900" progId="Equation.KSEE3">
                  <p:embed/>
                </p:oleObj>
              </mc:Choice>
              <mc:Fallback>
                <p:oleObj name="" r:id="rId7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4095" y="208026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8275" y="3724275"/>
          <a:ext cx="524383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9" imgW="2806700" imgH="279400" progId="Equation.KSEE3">
                  <p:embed/>
                </p:oleObj>
              </mc:Choice>
              <mc:Fallback>
                <p:oleObj name="" r:id="rId9" imgW="28067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8275" y="3724275"/>
                        <a:ext cx="524383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510665" y="4793615"/>
            <a:ext cx="2543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左球冠部分的体积</a:t>
            </a:r>
            <a:endParaRPr lang="zh-CN" altLang="en-US"/>
          </a:p>
        </p:txBody>
      </p:sp>
      <p:graphicFrame>
        <p:nvGraphicFramePr>
          <p:cNvPr id="17" name="对象 1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46705" y="5103495"/>
          <a:ext cx="4169410" cy="91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" r:id="rId11" imgW="2260600" imgH="495300" progId="Equation.KSEE3">
                  <p:embed/>
                </p:oleObj>
              </mc:Choice>
              <mc:Fallback>
                <p:oleObj name="" r:id="rId11" imgW="2260600" imgH="495300" progId="Equation.KSEE3">
                  <p:embed/>
                  <p:pic>
                    <p:nvPicPr>
                      <p:cNvPr id="0" name="图片 205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46705" y="5103495"/>
                        <a:ext cx="4169410" cy="91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文本框 18"/>
          <p:cNvSpPr txBox="1"/>
          <p:nvPr/>
        </p:nvSpPr>
        <p:spPr>
          <a:xfrm>
            <a:off x="604520" y="506730"/>
            <a:ext cx="9224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2.                               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                                </a:t>
            </a:r>
            <a:r>
              <a:rPr lang="zh-CN" altLang="en-US">
                <a:sym typeface="+mn-ea"/>
              </a:rPr>
              <a:t>球冠与直线左交点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0298" y="507365"/>
          <a:ext cx="1961515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219200" imgH="228600" progId="Equation.KSEE3">
                  <p:embed/>
                </p:oleObj>
              </mc:Choice>
              <mc:Fallback>
                <p:oleObj name="" r:id="rId1" imgW="12192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0298" y="507365"/>
                        <a:ext cx="1961515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98625" y="951865"/>
          <a:ext cx="948753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4152900" imgH="316865" progId="Equation.KSEE3">
                  <p:embed/>
                </p:oleObj>
              </mc:Choice>
              <mc:Fallback>
                <p:oleObj name="" r:id="rId3" imgW="41529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8625" y="951865"/>
                        <a:ext cx="948753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337310" y="1715135"/>
            <a:ext cx="2589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600200" y="2282190"/>
            <a:ext cx="1862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600835" y="2894965"/>
            <a:ext cx="1586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20035" y="2229485"/>
          <a:ext cx="182372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5" imgW="1130300" imgH="279400" progId="Equation.KSEE3">
                  <p:embed/>
                </p:oleObj>
              </mc:Choice>
              <mc:Fallback>
                <p:oleObj name="" r:id="rId5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20035" y="2229485"/>
                        <a:ext cx="1823720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83255" y="1715135"/>
          <a:ext cx="136398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7" imgW="800100" imgH="215900" progId="Equation.KSEE3">
                  <p:embed/>
                </p:oleObj>
              </mc:Choice>
              <mc:Fallback>
                <p:oleObj name="" r:id="rId7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83255" y="1715135"/>
                        <a:ext cx="136398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37945" y="3700145"/>
            <a:ext cx="270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57868" y="3700145"/>
          <a:ext cx="14509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850900" imgH="215900" progId="Equation.KSEE3">
                  <p:embed/>
                </p:oleObj>
              </mc:Choice>
              <mc:Fallback>
                <p:oleObj name="" r:id="rId9" imgW="8509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7868" y="3700145"/>
                        <a:ext cx="145097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97990" y="4240530"/>
            <a:ext cx="189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7035" y="4187825"/>
          <a:ext cx="1823720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1130300" imgH="279400" progId="Equation.KSEE3">
                  <p:embed/>
                </p:oleObj>
              </mc:Choice>
              <mc:Fallback>
                <p:oleObj name="" r:id="rId11" imgW="11303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7035" y="4187825"/>
                        <a:ext cx="1823720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97990" y="480885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5765" y="4679315"/>
          <a:ext cx="305054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2" imgW="1625600" imgH="279400" progId="Equation.KSEE3">
                  <p:embed/>
                </p:oleObj>
              </mc:Choice>
              <mc:Fallback>
                <p:oleObj name="" r:id="rId12" imgW="1625600" imgH="279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45765" y="4679315"/>
                        <a:ext cx="305054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67765" y="5266055"/>
            <a:ext cx="569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左球冠部分的体积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89338" y="5518785"/>
          <a:ext cx="5204460" cy="102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14" imgW="2387600" imgH="469900" progId="Equation.KSEE3">
                  <p:embed/>
                </p:oleObj>
              </mc:Choice>
              <mc:Fallback>
                <p:oleObj name="" r:id="rId14" imgW="2387600" imgH="4699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89338" y="5518785"/>
                        <a:ext cx="5204460" cy="1024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14701" y="518795"/>
          <a:ext cx="2002790" cy="36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6" imgW="1244600" imgH="228600" progId="Equation.KSEE3">
                  <p:embed/>
                </p:oleObj>
              </mc:Choice>
              <mc:Fallback>
                <p:oleObj name="" r:id="rId16" imgW="12446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14701" y="518795"/>
                        <a:ext cx="2002790" cy="36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8275" y="2783205"/>
          <a:ext cx="5243830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8" imgW="2806700" imgH="279400" progId="Equation.KSEE3">
                  <p:embed/>
                </p:oleObj>
              </mc:Choice>
              <mc:Fallback>
                <p:oleObj name="" r:id="rId18" imgW="28067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708275" y="2783205"/>
                        <a:ext cx="5243830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0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7785" y="497840"/>
          <a:ext cx="5518785" cy="41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882900" imgH="215900" progId="Equation.KSEE3">
                  <p:embed/>
                </p:oleObj>
              </mc:Choice>
              <mc:Fallback>
                <p:oleObj name="" r:id="rId1" imgW="28829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7785" y="497840"/>
                        <a:ext cx="5518785" cy="41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30580" y="497840"/>
            <a:ext cx="343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endParaRPr lang="en-US" altLang="zh-CN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19680" y="1086485"/>
          <a:ext cx="3797300" cy="801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3" imgW="1917065" imgH="469900" progId="Equation.KSEE3">
                  <p:embed/>
                </p:oleObj>
              </mc:Choice>
              <mc:Fallback>
                <p:oleObj name="" r:id="rId3" imgW="1917065" imgH="4699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9680" y="1086485"/>
                        <a:ext cx="3797300" cy="801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形标注 5"/>
          <p:cNvSpPr/>
          <p:nvPr/>
        </p:nvSpPr>
        <p:spPr>
          <a:xfrm>
            <a:off x="7579360" y="771525"/>
            <a:ext cx="3695065" cy="1035050"/>
          </a:xfrm>
          <a:prstGeom prst="wedgeEllipseCallout">
            <a:avLst>
              <a:gd name="adj1" fmla="val -72495"/>
              <a:gd name="adj2" fmla="val 1325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整个左球冠体积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1340" y="2327275"/>
            <a:ext cx="628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右球冠部分体积的计算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746125" y="3074035"/>
            <a:ext cx="211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右球冠方程</a:t>
            </a:r>
            <a:endParaRPr lang="zh-CN" altLang="en-US"/>
          </a:p>
        </p:txBody>
      </p:sp>
      <p:graphicFrame>
        <p:nvGraphicFramePr>
          <p:cNvPr id="32" name="对象 3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37778" y="3658235"/>
          <a:ext cx="4489450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1651000" imgH="228600" progId="Equation.KSEE3">
                  <p:embed/>
                </p:oleObj>
              </mc:Choice>
              <mc:Fallback>
                <p:oleObj name="" r:id="rId5" imgW="1651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7778" y="3658235"/>
                        <a:ext cx="4489450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30580" y="4661535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直线方程</a:t>
            </a:r>
            <a:endParaRPr lang="zh-CN" altLang="en-US"/>
          </a:p>
        </p:txBody>
      </p:sp>
      <p:graphicFrame>
        <p:nvGraphicFramePr>
          <p:cNvPr id="35" name="对象 3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60320" y="5261610"/>
          <a:ext cx="420624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1447800" imgH="203200" progId="Equation.KSEE3">
                  <p:embed/>
                </p:oleObj>
              </mc:Choice>
              <mc:Fallback>
                <p:oleObj name="" r:id="rId7" imgW="1447800" imgH="203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0320" y="5261610"/>
                        <a:ext cx="420624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59025" y="1131570"/>
          <a:ext cx="1579880" cy="52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1" imgW="596900" imgH="228600" progId="Equation.KSEE3">
                  <p:embed/>
                </p:oleObj>
              </mc:Choice>
              <mc:Fallback>
                <p:oleObj name="" r:id="rId1" imgW="596900" imgH="2286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59025" y="1131570"/>
                        <a:ext cx="1579880" cy="52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31850" y="199834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4600" y="1933575"/>
          <a:ext cx="132461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3" imgW="660400" imgH="215900" progId="Equation.KSEE3">
                  <p:embed/>
                </p:oleObj>
              </mc:Choice>
              <mc:Fallback>
                <p:oleObj name="" r:id="rId3" imgW="660400" imgH="2159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4600" y="1933575"/>
                        <a:ext cx="132461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44600" y="455930"/>
          <a:ext cx="5899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5" imgW="2781300" imgH="215900" progId="Equation.KSEE3">
                  <p:embed/>
                </p:oleObj>
              </mc:Choice>
              <mc:Fallback>
                <p:oleObj name="" r:id="rId5" imgW="27813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4600" y="455930"/>
                        <a:ext cx="58991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74700" y="501650"/>
            <a:ext cx="2097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312545" y="247523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直线与右球冠交点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68451" y="2884805"/>
          <a:ext cx="9568815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7" imgW="4254500" imgH="316865" progId="Equation.KSEE3">
                  <p:embed/>
                </p:oleObj>
              </mc:Choice>
              <mc:Fallback>
                <p:oleObj name="" r:id="rId7" imgW="42545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68451" y="2884805"/>
                        <a:ext cx="9568815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13180" y="382587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2865" y="454215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32230" y="550164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5290" y="4427220"/>
          <a:ext cx="211709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9" imgW="1155700" imgH="279400" progId="Equation.KSEE3">
                  <p:embed/>
                </p:oleObj>
              </mc:Choice>
              <mc:Fallback>
                <p:oleObj name="" r:id="rId9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5290" y="4427220"/>
                        <a:ext cx="211709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6295" y="374269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11" imgW="800100" imgH="215900" progId="Equation.KSEE3">
                  <p:embed/>
                </p:oleObj>
              </mc:Choice>
              <mc:Fallback>
                <p:oleObj name="" r:id="rId11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76295" y="374269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7298" y="5386705"/>
          <a:ext cx="5290185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3" imgW="2831465" imgH="279400" progId="Equation.KSEE3">
                  <p:embed/>
                </p:oleObj>
              </mc:Choice>
              <mc:Fallback>
                <p:oleObj name="" r:id="rId13" imgW="2831465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07298" y="5386705"/>
                        <a:ext cx="5290185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/>
        </p:nvSpPr>
        <p:spPr>
          <a:xfrm>
            <a:off x="831850" y="322580"/>
            <a:ext cx="2722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右球冠部分的体积</a:t>
            </a:r>
            <a:endParaRPr lang="zh-CN" altLang="en-US"/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74265" y="723900"/>
          <a:ext cx="4310380" cy="89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" r:id="rId1" imgW="2336800" imgH="482600" progId="Equation.KSEE3">
                  <p:embed/>
                </p:oleObj>
              </mc:Choice>
              <mc:Fallback>
                <p:oleObj name="" r:id="rId1" imgW="2336800" imgH="482600" progId="Equation.KSEE3">
                  <p:embed/>
                  <p:pic>
                    <p:nvPicPr>
                      <p:cNvPr id="0" name="图片 20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74265" y="723900"/>
                        <a:ext cx="4310380" cy="890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31850" y="1998345"/>
            <a:ext cx="2475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93165" y="1933575"/>
          <a:ext cx="142748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3" imgW="711200" imgH="215900" progId="Equation.KSEE3">
                  <p:embed/>
                </p:oleObj>
              </mc:Choice>
              <mc:Fallback>
                <p:oleObj name="" r:id="rId3" imgW="711200" imgH="2159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3165" y="1933575"/>
                        <a:ext cx="142748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12545" y="2475230"/>
            <a:ext cx="300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直线与右球冠交点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69403" y="2884805"/>
          <a:ext cx="9566910" cy="71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5" imgW="4254500" imgH="316865" progId="Equation.KSEE3">
                  <p:embed/>
                </p:oleObj>
              </mc:Choice>
              <mc:Fallback>
                <p:oleObj name="" r:id="rId5" imgW="4254500" imgH="31686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9403" y="2884805"/>
                        <a:ext cx="9566910" cy="712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13180" y="382587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32865" y="454215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32230" y="5501640"/>
            <a:ext cx="151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55290" y="4427220"/>
          <a:ext cx="211709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1155700" imgH="279400" progId="Equation.KSEE3">
                  <p:embed/>
                </p:oleObj>
              </mc:Choice>
              <mc:Fallback>
                <p:oleObj name="" r:id="rId7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55290" y="4427220"/>
                        <a:ext cx="211709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76295" y="3742690"/>
          <a:ext cx="1671955" cy="45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9" imgW="800100" imgH="215900" progId="Equation.KSEE3">
                  <p:embed/>
                </p:oleObj>
              </mc:Choice>
              <mc:Fallback>
                <p:oleObj name="" r:id="rId9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76295" y="3742690"/>
                        <a:ext cx="1671955" cy="45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94598" y="5386705"/>
          <a:ext cx="5315585" cy="52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11" imgW="2844800" imgH="279400" progId="Equation.KSEE3">
                  <p:embed/>
                </p:oleObj>
              </mc:Choice>
              <mc:Fallback>
                <p:oleObj name="" r:id="rId11" imgW="2844800" imgH="2794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4598" y="5386705"/>
                        <a:ext cx="5315585" cy="521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337945" y="570865"/>
            <a:ext cx="2707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</a:t>
            </a:r>
            <a:r>
              <a:rPr lang="zh-CN" altLang="en-US"/>
              <a:t>处的圆截面面积</a:t>
            </a:r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01048" y="570865"/>
          <a:ext cx="136461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00100" imgH="215900" progId="Equation.KSEE3">
                  <p:embed/>
                </p:oleObj>
              </mc:Choice>
              <mc:Fallback>
                <p:oleObj name="" r:id="rId1" imgW="8001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1048" y="570865"/>
                        <a:ext cx="1364615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697990" y="1111250"/>
            <a:ext cx="189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圆半径</a:t>
            </a:r>
            <a:endParaRPr lang="zh-CN" altLang="en-US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26398" y="1058545"/>
          <a:ext cx="1864995" cy="464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3" imgW="1155700" imgH="279400" progId="Equation.KSEE3">
                  <p:embed/>
                </p:oleObj>
              </mc:Choice>
              <mc:Fallback>
                <p:oleObj name="" r:id="rId3" imgW="11557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6398" y="1058545"/>
                        <a:ext cx="1864995" cy="464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97990" y="1679575"/>
            <a:ext cx="158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截面高度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02585" y="1523365"/>
          <a:ext cx="3098800" cy="52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1651000" imgH="279400" progId="Equation.KSEE3">
                  <p:embed/>
                </p:oleObj>
              </mc:Choice>
              <mc:Fallback>
                <p:oleObj name="" r:id="rId5" imgW="1651000" imgH="2794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2585" y="1523365"/>
                        <a:ext cx="3098800" cy="52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167765" y="2136775"/>
            <a:ext cx="5699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右球冠部分的体积</a:t>
            </a:r>
            <a:endParaRPr lang="zh-CN" alt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75368" y="2375535"/>
          <a:ext cx="5232400" cy="105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7" imgW="2400300" imgH="482600" progId="Equation.KSEE3">
                  <p:embed/>
                </p:oleObj>
              </mc:Choice>
              <mc:Fallback>
                <p:oleObj name="" r:id="rId7" imgW="2400300" imgH="4826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368" y="2375535"/>
                        <a:ext cx="5232400" cy="1052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z="4800"/>
              <a:t>基本假设</a:t>
            </a:r>
            <a:endParaRPr sz="48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400"/>
              <a:t>罐体没有形变；</a:t>
            </a:r>
            <a:endParaRPr lang="zh-CN" altLang="en-US" sz="4400"/>
          </a:p>
          <a:p>
            <a:r>
              <a:rPr lang="zh-CN" altLang="en-US" sz="4400"/>
              <a:t>倾斜角度相对较小；</a:t>
            </a:r>
            <a:endParaRPr lang="zh-CN" altLang="en-US" sz="4400"/>
          </a:p>
          <a:p>
            <a:r>
              <a:rPr lang="zh-CN" altLang="en-US" sz="4400"/>
              <a:t>在理论体积计算时，忽略探针、进出油管和油</a:t>
            </a:r>
            <a:r>
              <a:rPr sz="4400">
                <a:sym typeface="+mn-ea"/>
              </a:rPr>
              <a:t>浮</a:t>
            </a:r>
            <a:r>
              <a:rPr lang="zh-CN" altLang="en-US" sz="4400"/>
              <a:t>子等的体积；</a:t>
            </a:r>
            <a:endParaRPr lang="zh-CN" altLang="en-US" sz="4400"/>
          </a:p>
          <a:p>
            <a:r>
              <a:rPr lang="zh-CN" altLang="en-US" sz="4400"/>
              <a:t>探针、进油管及出油管均匀到底</a:t>
            </a:r>
            <a:endParaRPr lang="zh-CN" altLang="en-US" sz="44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275155"/>
            <a:ext cx="10852237" cy="648000"/>
          </a:xfrm>
        </p:spPr>
        <p:txBody>
          <a:bodyPr/>
          <a:p>
            <a:r>
              <a:rPr lang="zh-CN" altLang="en-US"/>
              <a:t>数据实验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75030"/>
            <a:ext cx="10511155" cy="5612130"/>
          </a:xfrm>
        </p:spPr>
        <p:txBody>
          <a:bodyPr/>
          <a:p>
            <a:r>
              <a:rPr lang="zh-CN" altLang="en-US" sz="1400"/>
              <a:t>附件</a:t>
            </a:r>
            <a:r>
              <a:rPr lang="en-US" altLang="zh-CN" sz="1400"/>
              <a:t>2</a:t>
            </a:r>
            <a:r>
              <a:rPr sz="1400"/>
              <a:t>的</a:t>
            </a:r>
            <a:r>
              <a:rPr lang="en-US" altLang="zh-CN" sz="1400"/>
              <a:t>E</a:t>
            </a:r>
            <a:r>
              <a:rPr sz="1400"/>
              <a:t>、</a:t>
            </a:r>
            <a:r>
              <a:rPr lang="en-US" altLang="zh-CN" sz="1400"/>
              <a:t>F</a:t>
            </a:r>
            <a:r>
              <a:rPr sz="1400"/>
              <a:t>列分别给出了无变位条件下的实际油位高度和实际油量</a:t>
            </a:r>
            <a:endParaRPr sz="1400"/>
          </a:p>
          <a:p>
            <a:pPr marL="457200" lvl="1" indent="0">
              <a:buNone/>
            </a:pPr>
            <a:r>
              <a:rPr lang="en-US" altLang="zh-CN" sz="1400"/>
              <a:t>1. </a:t>
            </a:r>
            <a:r>
              <a:rPr sz="1400"/>
              <a:t>对上述数据与理论计算的油量相比较，拟合误差的估计函数</a:t>
            </a:r>
            <a:endParaRPr sz="1400"/>
          </a:p>
          <a:p>
            <a:pPr marL="457200" lvl="1" indent="0">
              <a:buNone/>
            </a:pPr>
            <a:r>
              <a:rPr lang="en-US" altLang="zh-CN" sz="1400"/>
              <a:t>2. </a:t>
            </a:r>
            <a:r>
              <a:rPr sz="1400"/>
              <a:t>误差在油位小于</a:t>
            </a:r>
            <a:r>
              <a:rPr lang="en-US" altLang="zh-CN" sz="1400"/>
              <a:t>1800ml</a:t>
            </a:r>
            <a:r>
              <a:rPr sz="1400"/>
              <a:t>之间是比较平缓，在油位大于</a:t>
            </a:r>
            <a:r>
              <a:rPr lang="en-US" altLang="zh-CN" sz="1400"/>
              <a:t>1800ml</a:t>
            </a:r>
            <a:r>
              <a:rPr sz="1400"/>
              <a:t>时波动较大。</a:t>
            </a:r>
            <a:endParaRPr sz="1400"/>
          </a:p>
          <a:p>
            <a:pPr marL="457200" lvl="1" indent="0">
              <a:buNone/>
            </a:pPr>
            <a:r>
              <a:rPr lang="en-US" altLang="zh-CN" sz="1400"/>
              <a:t>3. </a:t>
            </a:r>
            <a:r>
              <a:rPr sz="1400"/>
              <a:t>数据拟合得误差函数为</a:t>
            </a:r>
            <a:r>
              <a:rPr lang="en-US" altLang="zh-CN" sz="1400"/>
              <a:t>(h:mm, w:L)</a:t>
            </a:r>
            <a:endParaRPr lang="en-US" altLang="zh-CN" sz="1400"/>
          </a:p>
          <a:p>
            <a:pPr marL="457200" lvl="1" indent="0">
              <a:buNone/>
            </a:pPr>
            <a:endParaRPr lang="en-US" altLang="zh-CN" sz="1400"/>
          </a:p>
          <a:p>
            <a:pPr marL="457200" lvl="1" indent="0">
              <a:buNone/>
            </a:pPr>
            <a:r>
              <a:rPr lang="en-US" altLang="zh-CN" sz="1400"/>
              <a:t>4. </a:t>
            </a:r>
            <a:r>
              <a:rPr sz="1400"/>
              <a:t>实际油量</a:t>
            </a:r>
            <a:r>
              <a:rPr lang="en-US" altLang="zh-CN" sz="1400"/>
              <a:t>=</a:t>
            </a:r>
            <a:r>
              <a:rPr sz="1400"/>
              <a:t>理论计算油量</a:t>
            </a:r>
            <a:r>
              <a:rPr lang="en-US" altLang="zh-CN" sz="1400"/>
              <a:t>+</a:t>
            </a:r>
            <a:r>
              <a:rPr sz="1400"/>
              <a:t>误差函数 </a:t>
            </a:r>
            <a:r>
              <a:rPr lang="en-US" altLang="zh-CN" sz="1400"/>
              <a:t>v(h)+w(h), (</a:t>
            </a:r>
            <a:r>
              <a:rPr sz="1400"/>
              <a:t>拟合非常好）</a:t>
            </a:r>
            <a:r>
              <a:rPr lang="en-US" altLang="zh-CN" sz="1400"/>
              <a:t> </a:t>
            </a:r>
            <a:endParaRPr sz="1400"/>
          </a:p>
          <a:p>
            <a:pPr marL="457200" lvl="1" indent="0">
              <a:buNone/>
            </a:pPr>
            <a:r>
              <a:rPr lang="en-US" altLang="zh-CN" sz="1400"/>
              <a:t>5. </a:t>
            </a:r>
            <a:r>
              <a:rPr sz="1400"/>
              <a:t>取出油量数据段（</a:t>
            </a:r>
            <a:r>
              <a:rPr lang="en-US" altLang="zh-CN" sz="1400"/>
              <a:t>1--302</a:t>
            </a:r>
            <a:r>
              <a:rPr sz="1400"/>
              <a:t>）做倾角角度的估计， 另一段（</a:t>
            </a:r>
            <a:r>
              <a:rPr lang="en-US" altLang="zh-CN" sz="1400"/>
              <a:t>304-603</a:t>
            </a:r>
            <a:r>
              <a:rPr sz="1400"/>
              <a:t>） 做结果验证（略</a:t>
            </a:r>
            <a:r>
              <a:rPr sz="1400"/>
              <a:t>）</a:t>
            </a:r>
            <a:endParaRPr sz="1400"/>
          </a:p>
          <a:p>
            <a:pPr marL="457200" lvl="1" indent="0">
              <a:buNone/>
            </a:pPr>
            <a:r>
              <a:rPr sz="1400"/>
              <a:t>         </a:t>
            </a:r>
            <a:r>
              <a:rPr lang="en-US" altLang="zh-CN" sz="1400"/>
              <a:t>1. </a:t>
            </a:r>
            <a:r>
              <a:rPr sz="1400"/>
              <a:t>无误差校正： 纵向倾角</a:t>
            </a:r>
            <a:r>
              <a:rPr lang="en-US" altLang="zh-CN" sz="1400"/>
              <a:t>2.3</a:t>
            </a:r>
            <a:r>
              <a:rPr sz="1400"/>
              <a:t>°，横向倾角</a:t>
            </a:r>
            <a:r>
              <a:rPr lang="en-US" altLang="zh-CN" sz="1400"/>
              <a:t>8.9</a:t>
            </a:r>
            <a:r>
              <a:rPr sz="1400"/>
              <a:t>°  </a:t>
            </a:r>
            <a:r>
              <a:rPr lang="en-US" altLang="zh-CN" sz="1400"/>
              <a:t>E=1.1638e+04.</a:t>
            </a:r>
            <a:endParaRPr lang="en-US" altLang="zh-CN" sz="1400"/>
          </a:p>
          <a:p>
            <a:pPr marL="457200" lvl="1" indent="0">
              <a:buNone/>
            </a:pPr>
            <a:r>
              <a:rPr lang="en-US" altLang="zh-CN" sz="1400"/>
              <a:t>         2. </a:t>
            </a:r>
            <a:r>
              <a:rPr sz="1400"/>
              <a:t>有误差校正：</a:t>
            </a:r>
            <a:r>
              <a:rPr sz="1400">
                <a:sym typeface="+mn-ea"/>
              </a:rPr>
              <a:t> 纵向倾角</a:t>
            </a:r>
            <a:r>
              <a:rPr lang="en-US" altLang="zh-CN" sz="1400">
                <a:sym typeface="+mn-ea"/>
              </a:rPr>
              <a:t>2.3</a:t>
            </a:r>
            <a:r>
              <a:rPr sz="1400">
                <a:sym typeface="+mn-ea"/>
              </a:rPr>
              <a:t>°，横向倾角</a:t>
            </a:r>
            <a:r>
              <a:rPr lang="en-US" altLang="zh-CN" sz="1400">
                <a:sym typeface="+mn-ea"/>
              </a:rPr>
              <a:t>8.9</a:t>
            </a:r>
            <a:r>
              <a:rPr sz="1400">
                <a:sym typeface="+mn-ea"/>
              </a:rPr>
              <a:t>°  </a:t>
            </a:r>
            <a:r>
              <a:rPr lang="en-US" altLang="zh-CN" sz="1400">
                <a:sym typeface="+mn-ea"/>
              </a:rPr>
              <a:t>E=1.0844e+04.</a:t>
            </a:r>
            <a:r>
              <a:rPr sz="1400"/>
              <a:t> </a:t>
            </a:r>
            <a:r>
              <a:rPr lang="en-US" altLang="zh-CN" sz="1400"/>
              <a:t>	</a:t>
            </a:r>
            <a:endParaRPr lang="en-US" altLang="zh-CN" sz="1400"/>
          </a:p>
          <a:p>
            <a:pPr marL="457200" lvl="1" indent="0">
              <a:buNone/>
            </a:pPr>
            <a:r>
              <a:rPr lang="en-US" altLang="zh-CN" sz="1400"/>
              <a:t>6. </a:t>
            </a:r>
            <a:r>
              <a:rPr sz="1400">
                <a:sym typeface="+mn-ea"/>
              </a:rPr>
              <a:t>取出油量数据段（</a:t>
            </a:r>
            <a:r>
              <a:rPr lang="en-US" altLang="zh-CN" sz="1400">
                <a:sym typeface="+mn-ea"/>
              </a:rPr>
              <a:t>111--302</a:t>
            </a:r>
            <a:r>
              <a:rPr sz="1400">
                <a:sym typeface="+mn-ea"/>
              </a:rPr>
              <a:t>）做倾角角度的估计， 另一段（</a:t>
            </a:r>
            <a:r>
              <a:rPr lang="en-US" altLang="zh-CN" sz="1400">
                <a:sym typeface="+mn-ea"/>
              </a:rPr>
              <a:t>429-603</a:t>
            </a:r>
            <a:r>
              <a:rPr sz="1400">
                <a:sym typeface="+mn-ea"/>
              </a:rPr>
              <a:t>） 做结果验证。（误差平缓数据段）</a:t>
            </a:r>
            <a:endParaRPr sz="1400">
              <a:sym typeface="+mn-ea"/>
            </a:endParaRPr>
          </a:p>
          <a:p>
            <a:pPr marL="0" lvl="1" indent="0">
              <a:buNone/>
            </a:pPr>
            <a:r>
              <a:rPr sz="1400">
                <a:sym typeface="+mn-ea"/>
              </a:rPr>
              <a:t>               </a:t>
            </a:r>
            <a:r>
              <a:rPr lang="en-US" altLang="zh-CN" sz="1400">
                <a:sym typeface="+mn-ea"/>
              </a:rPr>
              <a:t>1.</a:t>
            </a:r>
            <a:r>
              <a:rPr sz="1400">
                <a:sym typeface="+mn-ea"/>
              </a:rPr>
              <a:t>无误差校正： 纵向倾角</a:t>
            </a:r>
            <a:r>
              <a:rPr lang="en-US" altLang="zh-CN" sz="1400">
                <a:sym typeface="+mn-ea"/>
              </a:rPr>
              <a:t>2.2</a:t>
            </a:r>
            <a:r>
              <a:rPr sz="1400">
                <a:sym typeface="+mn-ea"/>
              </a:rPr>
              <a:t>°，横向倾角</a:t>
            </a:r>
            <a:r>
              <a:rPr lang="en-US" altLang="zh-CN" sz="1400">
                <a:sym typeface="+mn-ea"/>
              </a:rPr>
              <a:t>0.6</a:t>
            </a:r>
            <a:r>
              <a:rPr sz="1400">
                <a:sym typeface="+mn-ea"/>
              </a:rPr>
              <a:t>°  </a:t>
            </a:r>
            <a:r>
              <a:rPr lang="en-US" altLang="zh-CN" sz="1400">
                <a:sym typeface="+mn-ea"/>
              </a:rPr>
              <a:t>E=267.7651</a:t>
            </a:r>
            <a:endParaRPr lang="en-US" altLang="zh-CN" sz="14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400">
                <a:sym typeface="+mn-ea"/>
              </a:rPr>
              <a:t>        2. 有误差校正：纵向倾角2.1°，横向倾角4.6°  E=271.5492    </a:t>
            </a:r>
            <a:endParaRPr lang="en-US" altLang="zh-CN" sz="14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400">
                <a:sym typeface="+mn-ea"/>
              </a:rPr>
              <a:t>7. </a:t>
            </a:r>
            <a:r>
              <a:rPr sz="1400">
                <a:sym typeface="+mn-ea"/>
              </a:rPr>
              <a:t>两种估计，纵向倾角变化不大，横向倾角</a:t>
            </a:r>
            <a:r>
              <a:rPr sz="1400">
                <a:sym typeface="+mn-ea"/>
              </a:rPr>
              <a:t>有较大变化， 可做进一步分析</a:t>
            </a:r>
            <a:endParaRPr sz="14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400">
                <a:sym typeface="+mn-ea"/>
              </a:rPr>
              <a:t>8. </a:t>
            </a:r>
            <a:r>
              <a:rPr sz="1400">
                <a:sym typeface="+mn-ea"/>
              </a:rPr>
              <a:t>油量对横向倾角敏感</a:t>
            </a:r>
            <a:endParaRPr sz="1400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48385" y="2398395"/>
          <a:ext cx="9394190" cy="476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495800" imgH="228600" progId="Equation.KSEE3">
                  <p:embed/>
                </p:oleObj>
              </mc:Choice>
              <mc:Fallback>
                <p:oleObj name="" r:id="rId1" imgW="4495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8385" y="2398395"/>
                        <a:ext cx="9394190" cy="476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位变角度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α、β的估值 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7955" y="1200785"/>
            <a:ext cx="1167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理论油量</a:t>
            </a:r>
            <a:endParaRPr lang="zh-CN" altLang="en-US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23490" y="1257300"/>
          <a:ext cx="878840" cy="27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60400" imgH="203200" progId="Equation.KSEE3">
                  <p:embed/>
                </p:oleObj>
              </mc:Choice>
              <mc:Fallback>
                <p:oleObj name="" r:id="rId1" imgW="6604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3490" y="1257300"/>
                        <a:ext cx="878840" cy="27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725035" y="1153160"/>
            <a:ext cx="2001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每次出油量数据</a:t>
            </a:r>
            <a:endParaRPr lang="zh-CN" altLang="en-US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69710" y="1089025"/>
          <a:ext cx="259080" cy="424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139700" imgH="228600" progId="Equation.KSEE3">
                  <p:embed/>
                </p:oleObj>
              </mc:Choice>
              <mc:Fallback>
                <p:oleObj name="" r:id="rId3" imgW="1397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9710" y="1089025"/>
                        <a:ext cx="259080" cy="424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900035" y="1159510"/>
            <a:ext cx="258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出油后油量标高</a:t>
            </a:r>
            <a:endParaRPr lang="zh-CN" altLang="en-US"/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82810" y="1196975"/>
          <a:ext cx="220345" cy="33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52400" imgH="228600" progId="Equation.KSEE3">
                  <p:embed/>
                </p:oleObj>
              </mc:Choice>
              <mc:Fallback>
                <p:oleObj name="" r:id="rId5" imgW="152400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2810" y="1196975"/>
                        <a:ext cx="220345" cy="33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418590" y="1795780"/>
            <a:ext cx="422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极小化函数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54275" y="2172970"/>
          <a:ext cx="6304280" cy="63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2768600" imgH="279400" progId="Equation.KSEE3">
                  <p:embed/>
                </p:oleObj>
              </mc:Choice>
              <mc:Fallback>
                <p:oleObj name="" r:id="rId7" imgW="2768600" imgH="2794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4275" y="2172970"/>
                        <a:ext cx="6304280" cy="636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419225" y="2994025"/>
            <a:ext cx="4906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可用方法：逐点法、粒子群法、遗传算法等等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95475" y="3667125"/>
            <a:ext cx="649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取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α、β在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到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°之间，以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°为间隔，计算</a:t>
            </a:r>
            <a:r>
              <a:rPr lang="zh-CN" altLang="en-US" i="1">
                <a:latin typeface="Arial" panose="020B0604020202020204" pitchFamily="34" charset="0"/>
                <a:cs typeface="Arial" panose="020B0604020202020204" pitchFamily="34" charset="0"/>
              </a:rPr>
              <a:t>Ε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(α,β)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最小值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925" y="4223385"/>
            <a:ext cx="6557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+mj-ea"/>
                <a:ea typeface="+mj-ea"/>
              </a:rPr>
              <a:t>油量标定</a:t>
            </a:r>
            <a:endParaRPr lang="zh-CN" altLang="en-US" sz="2800" b="1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2410" y="4904105"/>
            <a:ext cx="6397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实际油量</a:t>
            </a:r>
            <a:r>
              <a:rPr lang="en-US" altLang="zh-CN" sz="2400"/>
              <a:t>=</a:t>
            </a:r>
            <a:r>
              <a:rPr lang="en-US" altLang="zh-CN" sz="2400" i="1"/>
              <a:t>V</a:t>
            </a:r>
            <a:r>
              <a:rPr lang="en-US" altLang="zh-CN" sz="2400"/>
              <a:t>(h,alpha,beta)+</a:t>
            </a:r>
            <a:r>
              <a:rPr lang="en-US" altLang="zh-CN" sz="2400" i="1"/>
              <a:t>w</a:t>
            </a:r>
            <a:r>
              <a:rPr lang="en-US" altLang="zh-CN" sz="2400"/>
              <a:t>(h)</a:t>
            </a:r>
            <a:endParaRPr lang="en-US" altLang="zh-CN" sz="2400"/>
          </a:p>
        </p:txBody>
      </p:sp>
      <p:sp>
        <p:nvSpPr>
          <p:cNvPr id="15" name="文本框 14"/>
          <p:cNvSpPr txBox="1"/>
          <p:nvPr/>
        </p:nvSpPr>
        <p:spPr>
          <a:xfrm>
            <a:off x="1508760" y="5478145"/>
            <a:ext cx="9483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             </a:t>
            </a:r>
            <a:r>
              <a:rPr lang="zh-CN" altLang="en-US" sz="2400"/>
              <a:t>时，实际油量约比原标定流量最多时小</a:t>
            </a:r>
            <a:r>
              <a:rPr lang="en-US" altLang="zh-CN" sz="2400"/>
              <a:t>2000L</a:t>
            </a:r>
            <a:endParaRPr lang="en-US" altLang="zh-CN" sz="2400"/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17015" y="5474970"/>
          <a:ext cx="266128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1168400" imgH="228600" progId="Equation.KSEE3">
                  <p:embed/>
                </p:oleObj>
              </mc:Choice>
              <mc:Fallback>
                <p:oleObj name="" r:id="rId9" imgW="1168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17015" y="5474970"/>
                        <a:ext cx="266128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000"/>
              <a:t>小椭圆油罐理论油容量计算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733425" y="1210945"/>
            <a:ext cx="6781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 sz="2400"/>
              <a:t>箱体无位</a:t>
            </a:r>
            <a:r>
              <a:rPr lang="zh-CN" altLang="en-US" sz="2400"/>
              <a:t>变</a:t>
            </a:r>
            <a:endParaRPr lang="zh-CN" altLang="en-US" sz="2400"/>
          </a:p>
        </p:txBody>
      </p:sp>
      <p:sp>
        <p:nvSpPr>
          <p:cNvPr id="4" name="流程图: 过程 3"/>
          <p:cNvSpPr/>
          <p:nvPr/>
        </p:nvSpPr>
        <p:spPr>
          <a:xfrm>
            <a:off x="1255395" y="1917700"/>
            <a:ext cx="2801620" cy="145859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1"/>
            <a:endCxn id="4" idx="3"/>
          </p:cNvCxnSpPr>
          <p:nvPr/>
        </p:nvCxnSpPr>
        <p:spPr>
          <a:xfrm>
            <a:off x="1255395" y="2637790"/>
            <a:ext cx="2801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4" idx="2"/>
          </p:cNvCxnSpPr>
          <p:nvPr/>
        </p:nvCxnSpPr>
        <p:spPr>
          <a:xfrm flipH="1" flipV="1">
            <a:off x="2646680" y="2622550"/>
            <a:ext cx="9525" cy="7442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638425" y="2807335"/>
            <a:ext cx="35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911985" y="3589020"/>
            <a:ext cx="1468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侧面</a:t>
            </a:r>
            <a:r>
              <a:rPr lang="en-US" altLang="zh-CN"/>
              <a:t>·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23155" y="1917700"/>
            <a:ext cx="2994660" cy="14198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951730" y="2748280"/>
            <a:ext cx="295656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4"/>
          </p:cNvCxnSpPr>
          <p:nvPr/>
        </p:nvCxnSpPr>
        <p:spPr>
          <a:xfrm flipH="1" flipV="1">
            <a:off x="6401435" y="2729230"/>
            <a:ext cx="19050" cy="59880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83655" y="2817495"/>
            <a:ext cx="24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038215" y="3521075"/>
            <a:ext cx="196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截面图</a:t>
            </a:r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472170" y="2575560"/>
            <a:ext cx="34296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椭圆半长轴长度</a:t>
            </a:r>
            <a:r>
              <a:rPr lang="en-US" altLang="zh-CN"/>
              <a:t>a, </a:t>
            </a:r>
            <a:endParaRPr lang="en-US" altLang="zh-CN"/>
          </a:p>
          <a:p>
            <a:r>
              <a:rPr lang="zh-CN" altLang="en-US"/>
              <a:t>半短轴长度 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油箱长度</a:t>
            </a:r>
            <a:r>
              <a:rPr lang="en-US" altLang="zh-CN"/>
              <a:t>L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770890" y="4467225"/>
            <a:ext cx="2656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高为</a:t>
            </a:r>
            <a:r>
              <a:rPr lang="en-US" altLang="zh-CN"/>
              <a:t>h</a:t>
            </a:r>
            <a:r>
              <a:rPr lang="zh-CN" altLang="en-US"/>
              <a:t>的椭圆部分的面积</a:t>
            </a: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057015" y="4072890"/>
            <a:ext cx="2743835" cy="13233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18" idx="2"/>
            <a:endCxn id="18" idx="6"/>
          </p:cNvCxnSpPr>
          <p:nvPr/>
        </p:nvCxnSpPr>
        <p:spPr>
          <a:xfrm>
            <a:off x="4057015" y="4725035"/>
            <a:ext cx="2743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8" idx="0"/>
            <a:endCxn id="18" idx="4"/>
          </p:cNvCxnSpPr>
          <p:nvPr/>
        </p:nvCxnSpPr>
        <p:spPr>
          <a:xfrm>
            <a:off x="5429250" y="4063365"/>
            <a:ext cx="0" cy="132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72585" y="5000625"/>
            <a:ext cx="2512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389880" y="4739640"/>
            <a:ext cx="1294765" cy="260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075680" y="4507865"/>
            <a:ext cx="29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5351145" y="4256405"/>
            <a:ext cx="29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5380355" y="5030470"/>
            <a:ext cx="173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</a:t>
            </a:r>
            <a:endParaRPr lang="en-US" altLang="zh-CN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38300" y="5499100"/>
          <a:ext cx="7533640" cy="800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628900" imgH="279400" progId="Equation.KSEE3">
                  <p:embed/>
                </p:oleObj>
              </mc:Choice>
              <mc:Fallback>
                <p:oleObj name="" r:id="rId1" imgW="26289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8300" y="5499100"/>
                        <a:ext cx="7533640" cy="800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993390" y="6329045"/>
            <a:ext cx="3044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倍（扇形面积</a:t>
            </a:r>
            <a:r>
              <a:rPr lang="en-US" altLang="zh-CN"/>
              <a:t>-</a:t>
            </a:r>
            <a:r>
              <a:rPr lang="zh-CN" altLang="en-US"/>
              <a:t>三角形面积）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9630" y="553720"/>
            <a:ext cx="10056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高为</a:t>
            </a:r>
            <a:r>
              <a:rPr lang="en-US" altLang="zh-CN" sz="3200"/>
              <a:t>h</a:t>
            </a:r>
            <a:r>
              <a:rPr lang="zh-CN" altLang="en-US" sz="3200"/>
              <a:t>的油箱的理论容积</a:t>
            </a:r>
            <a:endParaRPr lang="zh-CN" altLang="en-US" sz="320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0585" y="2184718"/>
          <a:ext cx="467296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876300" imgH="203200" progId="Equation.KSEE3">
                  <p:embed/>
                </p:oleObj>
              </mc:Choice>
              <mc:Fallback>
                <p:oleObj name="" r:id="rId1" imgW="876300" imgH="203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0585" y="2184718"/>
                        <a:ext cx="4672965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6980" y="3405505"/>
          <a:ext cx="783336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463165" imgH="279400" progId="Equation.KSEE3">
                  <p:embed/>
                </p:oleObj>
              </mc:Choice>
              <mc:Fallback>
                <p:oleObj name="" r:id="rId3" imgW="2463165" imgH="2794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6980" y="3405505"/>
                        <a:ext cx="7833360" cy="105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2.</a:t>
            </a:r>
            <a:r>
              <a:rPr lang="zh-CN" altLang="en-US" sz="2400" b="0"/>
              <a:t>箱体有小角度纵向位变</a:t>
            </a:r>
            <a:endParaRPr lang="zh-CN" altLang="en-US" sz="2400" b="0"/>
          </a:p>
        </p:txBody>
      </p:sp>
      <p:pic>
        <p:nvPicPr>
          <p:cNvPr id="4" name="图片 3" descr="IMG_20190728_22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7160" y="1487805"/>
            <a:ext cx="5121910" cy="3841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4220" y="5445125"/>
            <a:ext cx="131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侧面图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54595" y="1687195"/>
            <a:ext cx="37096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H=1.2m</a:t>
            </a:r>
            <a:endParaRPr lang="en-US" altLang="zh-CN"/>
          </a:p>
          <a:p>
            <a:r>
              <a:rPr lang="en-US" altLang="zh-CN"/>
              <a:t>L=2.5m</a:t>
            </a:r>
            <a:endParaRPr lang="en-US" altLang="zh-CN"/>
          </a:p>
          <a:p>
            <a:r>
              <a:rPr lang="en-US" altLang="zh-CN"/>
              <a:t>h:</a:t>
            </a:r>
            <a:r>
              <a:rPr lang="zh-CN" altLang="en-US"/>
              <a:t>油面标高</a:t>
            </a:r>
            <a:endParaRPr lang="zh-CN" altLang="en-US"/>
          </a:p>
          <a:p>
            <a:r>
              <a:rPr lang="en-US" altLang="zh-CN"/>
              <a:t>x(h):</a:t>
            </a:r>
            <a:r>
              <a:rPr lang="zh-CN" altLang="en-US"/>
              <a:t>标高为</a:t>
            </a:r>
            <a:r>
              <a:rPr lang="en-US" altLang="zh-CN"/>
              <a:t>h</a:t>
            </a:r>
            <a:r>
              <a:rPr lang="zh-CN" altLang="en-US"/>
              <a:t>时的</a:t>
            </a:r>
            <a:r>
              <a:rPr lang="en-US" altLang="zh-CN"/>
              <a:t> </a:t>
            </a:r>
            <a:r>
              <a:rPr lang="zh-CN" altLang="en-US"/>
              <a:t>油面的长度</a:t>
            </a:r>
            <a:endParaRPr lang="zh-CN" altLang="en-US"/>
          </a:p>
          <a:p>
            <a:r>
              <a:rPr lang="en-US" altLang="zh-CN"/>
              <a:t>h(l): </a:t>
            </a:r>
            <a:r>
              <a:rPr lang="zh-CN" altLang="en-US"/>
              <a:t>油面长度在</a:t>
            </a:r>
            <a:r>
              <a:rPr lang="en-US" altLang="zh-CN"/>
              <a:t>l</a:t>
            </a:r>
            <a:r>
              <a:rPr lang="zh-CN" altLang="en-US"/>
              <a:t>时的油截面高度</a:t>
            </a:r>
            <a:endParaRPr lang="zh-CN" altLang="en-US"/>
          </a:p>
          <a:p>
            <a:r>
              <a:rPr lang="en-US" altLang="zh-CN"/>
              <a:t>h1, h2 </a:t>
            </a:r>
            <a:r>
              <a:rPr lang="zh-CN" altLang="en-US"/>
              <a:t>油面的特殊标高</a:t>
            </a:r>
            <a:endParaRPr lang="zh-CN" altLang="en-US"/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=4.1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度： 水平夹角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7128" y="4378325"/>
          <a:ext cx="275463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2" imgW="1002665" imgH="215900" progId="Equation.KSEE3">
                  <p:embed/>
                </p:oleObj>
              </mc:Choice>
              <mc:Fallback>
                <p:oleObj name="" r:id="rId2" imgW="1002665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97128" y="4378325"/>
                        <a:ext cx="275463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45973" y="5057775"/>
          <a:ext cx="3348990" cy="59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1219200" imgH="215900" progId="Equation.KSEE3">
                  <p:embed/>
                </p:oleObj>
              </mc:Choice>
              <mc:Fallback>
                <p:oleObj name="" r:id="rId4" imgW="1219200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973" y="5057775"/>
                        <a:ext cx="3348990" cy="59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1.</a:t>
            </a:r>
            <a:r>
              <a:rPr lang="zh-CN" altLang="en-US" sz="2400" b="0"/>
              <a:t>剩余油量</a:t>
            </a:r>
            <a:endParaRPr lang="zh-CN" altLang="en-US" sz="2400" b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98675" y="1160145"/>
          <a:ext cx="2317750" cy="37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1244600" imgH="203200" progId="Equation.KSEE3">
                  <p:embed/>
                </p:oleObj>
              </mc:Choice>
              <mc:Fallback>
                <p:oleObj name="" r:id="rId1" imgW="12446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98675" y="1160145"/>
                        <a:ext cx="2317750" cy="378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59680" y="1187450"/>
          <a:ext cx="859790" cy="33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660400" imgH="177165" progId="Equation.KSEE3">
                  <p:embed/>
                </p:oleObj>
              </mc:Choice>
              <mc:Fallback>
                <p:oleObj name="" r:id="rId3" imgW="660400" imgH="177165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59680" y="1187450"/>
                        <a:ext cx="859790" cy="330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82800" y="1730375"/>
          <a:ext cx="2638425" cy="852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5" imgW="1168400" imgH="482600" progId="Equation.KSEE3">
                  <p:embed/>
                </p:oleObj>
              </mc:Choice>
              <mc:Fallback>
                <p:oleObj name="" r:id="rId5" imgW="1168400" imgH="482600" progId="Equation.KSEE3">
                  <p:embed/>
                  <p:pic>
                    <p:nvPicPr>
                      <p:cNvPr id="0" name="图片 409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2800" y="1730375"/>
                        <a:ext cx="2638425" cy="852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>
            <a:spLocks noGrp="1"/>
          </p:cNvSpPr>
          <p:nvPr/>
        </p:nvSpPr>
        <p:spPr>
          <a:xfrm>
            <a:off x="669882" y="2677995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2400" b="0"/>
              <a:t>2.</a:t>
            </a:r>
            <a:endParaRPr lang="en-US" altLang="zh-CN" sz="2400" b="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06195" y="2768600"/>
          <a:ext cx="153479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" r:id="rId7" imgW="596900" imgH="215900" progId="Equation.KSEE3">
                  <p:embed/>
                </p:oleObj>
              </mc:Choice>
              <mc:Fallback>
                <p:oleObj name="" r:id="rId7" imgW="596900" imgH="215900" progId="Equation.KSEE3">
                  <p:embed/>
                  <p:pic>
                    <p:nvPicPr>
                      <p:cNvPr id="0" name="图片 409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6195" y="2768600"/>
                        <a:ext cx="153479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3525520"/>
          <a:ext cx="2506980" cy="42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" r:id="rId9" imgW="1193800" imgH="203200" progId="Equation.KSEE3">
                  <p:embed/>
                </p:oleObj>
              </mc:Choice>
              <mc:Fallback>
                <p:oleObj name="" r:id="rId9" imgW="1193800" imgH="203200" progId="Equation.KSEE3">
                  <p:embed/>
                  <p:pic>
                    <p:nvPicPr>
                      <p:cNvPr id="0" name="图片 410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2150" y="3525520"/>
                        <a:ext cx="2506980" cy="426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4302125"/>
          <a:ext cx="6725285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11" imgW="3352800" imgH="215900" progId="Equation.KSEE3">
                  <p:embed/>
                </p:oleObj>
              </mc:Choice>
              <mc:Fallback>
                <p:oleObj name="" r:id="rId11" imgW="33528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62150" y="4302125"/>
                        <a:ext cx="6725285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62150" y="5006975"/>
          <a:ext cx="287591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13" imgW="1193800" imgH="482600" progId="Equation.KSEE3">
                  <p:embed/>
                </p:oleObj>
              </mc:Choice>
              <mc:Fallback>
                <p:oleObj name="" r:id="rId13" imgW="11938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62150" y="5006975"/>
                        <a:ext cx="287591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 b="0"/>
              <a:t>3. </a:t>
            </a:r>
            <a:endParaRPr lang="en-US" altLang="zh-CN" sz="2400" b="0"/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36040" y="555625"/>
          <a:ext cx="127381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660400" imgH="215900" progId="Equation.KSEE3">
                  <p:embed/>
                </p:oleObj>
              </mc:Choice>
              <mc:Fallback>
                <p:oleObj name="" r:id="rId1" imgW="660400" imgH="2159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6040" y="555625"/>
                        <a:ext cx="127381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87003" y="1111250"/>
          <a:ext cx="430403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3" imgW="2145665" imgH="215900" progId="Equation.KSEE3">
                  <p:embed/>
                </p:oleObj>
              </mc:Choice>
              <mc:Fallback>
                <p:oleObj name="" r:id="rId3" imgW="2145665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87003" y="1111250"/>
                        <a:ext cx="430403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51760" y="1568450"/>
          <a:ext cx="275399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" r:id="rId5" imgW="1143000" imgH="482600" progId="Equation.KSEE3">
                  <p:embed/>
                </p:oleObj>
              </mc:Choice>
              <mc:Fallback>
                <p:oleObj name="" r:id="rId5" imgW="11430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1760" y="1568450"/>
                        <a:ext cx="275399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9290" y="2868295"/>
            <a:ext cx="45396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4. </a:t>
            </a:r>
            <a:endParaRPr lang="en-US" altLang="zh-CN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07135" y="2844800"/>
          <a:ext cx="1347470" cy="41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698500" imgH="215900" progId="Equation.KSEE3">
                  <p:embed/>
                </p:oleObj>
              </mc:Choice>
              <mc:Fallback>
                <p:oleObj name="" r:id="rId7" imgW="698500" imgH="2159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07135" y="2844800"/>
                        <a:ext cx="1347470" cy="41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75473" y="3265170"/>
          <a:ext cx="629793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9" imgW="3251200" imgH="457200" progId="Equation.KSEE3">
                  <p:embed/>
                </p:oleObj>
              </mc:Choice>
              <mc:Fallback>
                <p:oleObj name="" r:id="rId9" imgW="32512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75473" y="3265170"/>
                        <a:ext cx="6297930" cy="885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2935" y="4181475"/>
          <a:ext cx="2753995" cy="966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1143000" imgH="482600" progId="Equation.KSEE3">
                  <p:embed/>
                </p:oleObj>
              </mc:Choice>
              <mc:Fallback>
                <p:oleObj name="" r:id="rId11" imgW="1143000" imgH="4826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2935" y="4181475"/>
                        <a:ext cx="2753995" cy="966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63190" y="5086033"/>
          <a:ext cx="6763385" cy="99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2" imgW="2806700" imgH="495300" progId="Equation.KSEE3">
                  <p:embed/>
                </p:oleObj>
              </mc:Choice>
              <mc:Fallback>
                <p:oleObj name="" r:id="rId12" imgW="2806700" imgH="495300" progId="Equation.KSEE3">
                  <p:embed/>
                  <p:pic>
                    <p:nvPicPr>
                      <p:cNvPr id="0" name="图片 410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63190" y="5086033"/>
                        <a:ext cx="6763385" cy="992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油位探针、进油管和出油管的体积</a:t>
            </a:r>
            <a:endParaRPr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670" y="1345565"/>
            <a:ext cx="9513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无位变情形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333500" y="3034030"/>
            <a:ext cx="81324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可由理论油容量与实际油容量的差值得到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669925" y="3481070"/>
            <a:ext cx="1006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 </a:t>
            </a:r>
            <a:r>
              <a:rPr lang="zh-CN" altLang="en-US" sz="2400"/>
              <a:t>有纵向位变的情形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333500" y="1957070"/>
            <a:ext cx="724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油位探针、进油管和出油管体积是为油位高度</a:t>
            </a:r>
            <a:r>
              <a:rPr lang="en-US" altLang="zh-CN" sz="2000"/>
              <a:t>h</a:t>
            </a:r>
            <a:r>
              <a:rPr lang="zh-CN" altLang="en-US" sz="2000"/>
              <a:t>的线性函数，即</a:t>
            </a:r>
            <a:endParaRPr lang="zh-CN" altLang="en-US" sz="20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00973" y="2486025"/>
          <a:ext cx="3471545" cy="54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447800" imgH="228600" progId="Equation.KSEE3">
                  <p:embed/>
                </p:oleObj>
              </mc:Choice>
              <mc:Fallback>
                <p:oleObj name="" r:id="rId1" imgW="1447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0973" y="2486025"/>
                        <a:ext cx="3471545" cy="548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 descr="IMG_20190731_1717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0" y="2258695"/>
            <a:ext cx="3933825" cy="2904490"/>
          </a:xfrm>
          <a:prstGeom prst="rect">
            <a:avLst/>
          </a:prstGeom>
        </p:spPr>
      </p:pic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492885" y="5003800"/>
          <a:ext cx="4293870" cy="54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1790700" imgH="228600" progId="Equation.KSEE3">
                  <p:embed/>
                </p:oleObj>
              </mc:Choice>
              <mc:Fallback>
                <p:oleObj name="" r:id="rId4" imgW="17907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2885" y="5003800"/>
                        <a:ext cx="4293870" cy="548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70038" y="4025900"/>
          <a:ext cx="3261360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6" imgW="1625600" imgH="215900" progId="Equation.KSEE3">
                  <p:embed/>
                </p:oleObj>
              </mc:Choice>
              <mc:Fallback>
                <p:oleObj name="" r:id="rId6" imgW="16256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0038" y="4025900"/>
                        <a:ext cx="3261360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7970" y="4533900"/>
          <a:ext cx="3312795" cy="43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8" imgW="1651000" imgH="215900" progId="Equation.KSEE3">
                  <p:embed/>
                </p:oleObj>
              </mc:Choice>
              <mc:Fallback>
                <p:oleObj name="" r:id="rId8" imgW="1651000" imgH="215900" progId="Equation.KSEE3">
                  <p:embed/>
                  <p:pic>
                    <p:nvPicPr>
                      <p:cNvPr id="0" name="图片 410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7970" y="4533900"/>
                        <a:ext cx="3312795" cy="43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332865" y="5551805"/>
            <a:ext cx="8202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可由有位变时理论油容量与实际油容量的差值求</a:t>
            </a:r>
            <a:r>
              <a:rPr lang="en-US" altLang="zh-CN" sz="2000"/>
              <a:t>c</a:t>
            </a:r>
            <a:endParaRPr lang="en-US" altLang="zh-CN" sz="2000"/>
          </a:p>
        </p:txBody>
      </p:sp>
    </p:spTree>
    <p:custDataLst>
      <p:tags r:id="rId1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数值实验</a:t>
            </a:r>
            <a:endParaRPr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1670" y="1116965"/>
            <a:ext cx="109347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无位变情形，</a:t>
            </a:r>
            <a:r>
              <a:rPr lang="en-US" altLang="zh-CN" sz="2400"/>
              <a:t>w</a:t>
            </a:r>
            <a:r>
              <a:rPr lang="zh-CN" altLang="en-US" sz="2400"/>
              <a:t>近似为</a:t>
            </a:r>
            <a:r>
              <a:rPr lang="en-US" altLang="zh-CN" sz="2400"/>
              <a:t>h</a:t>
            </a:r>
            <a:r>
              <a:rPr lang="zh-CN" altLang="en-US" sz="2400"/>
              <a:t>的线性函数，由进油数据及出油数据计算，数据吻合的非常好，拟合的结果为：</a:t>
            </a:r>
            <a:r>
              <a:rPr lang="en-US" altLang="zh-CN" sz="2400"/>
              <a:t>h(mm), w(L)</a:t>
            </a:r>
            <a:endParaRPr lang="en-US" altLang="zh-CN" sz="2400"/>
          </a:p>
        </p:txBody>
      </p:sp>
      <p:sp>
        <p:nvSpPr>
          <p:cNvPr id="4" name="文本框 3"/>
          <p:cNvSpPr txBox="1"/>
          <p:nvPr/>
        </p:nvSpPr>
        <p:spPr>
          <a:xfrm>
            <a:off x="669925" y="2653030"/>
            <a:ext cx="8804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有位变的情形</a:t>
            </a:r>
            <a:endParaRPr lang="zh-CN" altLang="en-US" sz="2400"/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991043" y="2041843"/>
          <a:ext cx="8009255" cy="48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340100" imgH="203200" progId="Equation.KSEE3">
                  <p:embed/>
                </p:oleObj>
              </mc:Choice>
              <mc:Fallback>
                <p:oleObj name="" r:id="rId1" imgW="33401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91043" y="2041843"/>
                        <a:ext cx="8009255" cy="48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352550" y="3248025"/>
            <a:ext cx="880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由进油量数据计算： </a:t>
            </a:r>
            <a:r>
              <a:rPr lang="en-US" altLang="zh-CN"/>
              <a:t>w</a:t>
            </a:r>
            <a:r>
              <a:rPr lang="zh-CN" altLang="en-US"/>
              <a:t>不是</a:t>
            </a:r>
            <a:r>
              <a:rPr lang="en-US" altLang="zh-CN"/>
              <a:t>h</a:t>
            </a:r>
            <a:r>
              <a:rPr lang="zh-CN" altLang="en-US"/>
              <a:t>的单增函数，（进油数据有误？油箱有变形？）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52550" y="3900805"/>
            <a:ext cx="770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可由进油量数据及最小二乘法得最佳的</a:t>
            </a:r>
            <a:r>
              <a:rPr lang="en-US" altLang="zh-CN"/>
              <a:t>c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51915" y="4500245"/>
            <a:ext cx="957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在有位变情形，可以无未变及有位变时的误差带入，多做比较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290" y="5137150"/>
            <a:ext cx="417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 sz="2400"/>
              <a:t>油量标定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1820545" y="5692775"/>
            <a:ext cx="4166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实际油量</a:t>
            </a:r>
            <a:r>
              <a:rPr lang="en-US" altLang="zh-CN"/>
              <a:t>=</a:t>
            </a:r>
            <a:r>
              <a:rPr lang="zh-CN" altLang="en-US"/>
              <a:t>理论油量</a:t>
            </a:r>
            <a:r>
              <a:rPr lang="en-US" altLang="zh-CN" i="1"/>
              <a:t>V</a:t>
            </a:r>
            <a:r>
              <a:rPr lang="en-US" altLang="zh-CN"/>
              <a:t>(h,alpha)-</a:t>
            </a:r>
            <a:r>
              <a:rPr lang="en-US" altLang="zh-CN" i="1"/>
              <a:t>w</a:t>
            </a:r>
            <a:r>
              <a:rPr lang="en-US" altLang="zh-CN"/>
              <a:t>(h)-c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演示</Application>
  <PresentationFormat>宽屏</PresentationFormat>
  <Paragraphs>247</Paragraphs>
  <Slides>21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91</vt:i4>
      </vt:variant>
      <vt:variant>
        <vt:lpstr>幻灯片标题</vt:lpstr>
      </vt:variant>
      <vt:variant>
        <vt:i4>21</vt:i4>
      </vt:variant>
    </vt:vector>
  </HeadingPairs>
  <TitlesOfParts>
    <vt:vector size="118" baseType="lpstr">
      <vt:lpstr>Arial</vt:lpstr>
      <vt:lpstr>宋体</vt:lpstr>
      <vt:lpstr>Wingdings</vt:lpstr>
      <vt:lpstr>微软雅黑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储油罐的变位识别与罐容表标定</vt:lpstr>
      <vt:lpstr>基本假设</vt:lpstr>
      <vt:lpstr>小椭圆油罐理论油容量计算</vt:lpstr>
      <vt:lpstr>PowerPoint 演示文稿</vt:lpstr>
      <vt:lpstr>2.箱体有小角度纵向位变</vt:lpstr>
      <vt:lpstr>1.剩余油量</vt:lpstr>
      <vt:lpstr>3. </vt:lpstr>
      <vt:lpstr>油位探针、进油管和出油管的体积</vt:lpstr>
      <vt:lpstr>数值实验</vt:lpstr>
      <vt:lpstr>实际油罐的理论容量计算</vt:lpstr>
      <vt:lpstr>柱体部分体积的计算（类似于第一题）</vt:lpstr>
      <vt:lpstr>PowerPoint 演示文稿</vt:lpstr>
      <vt:lpstr>左球冠部分的体积计算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数据实验</vt:lpstr>
      <vt:lpstr>位变角度α、β的估值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xu</cp:lastModifiedBy>
  <cp:revision>69</cp:revision>
  <dcterms:created xsi:type="dcterms:W3CDTF">2019-06-19T02:08:00Z</dcterms:created>
  <dcterms:modified xsi:type="dcterms:W3CDTF">2019-08-08T04:27:31Z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2052-11.1.0.8952</vt:lpwstr>
  </property>
</Properties>
</file>